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6" r:id="rId2"/>
    <p:sldId id="314" r:id="rId3"/>
    <p:sldId id="313" r:id="rId4"/>
    <p:sldId id="315"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25" autoAdjust="0"/>
  </p:normalViewPr>
  <p:slideViewPr>
    <p:cSldViewPr snapToGrid="0" snapToObjects="1">
      <p:cViewPr>
        <p:scale>
          <a:sx n="85" d="100"/>
          <a:sy n="85" d="100"/>
        </p:scale>
        <p:origin x="-1528" y="-8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28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941D00-B903-4742-B295-6222ADB9D6A2}" type="datetimeFigureOut">
              <a:rPr lang="en-US" smtClean="0"/>
              <a:t>2/12/13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D131E9-BFED-F54F-B9CE-3C88EF1EB3AF}" type="slidenum">
              <a:rPr lang="en-US" smtClean="0"/>
              <a:t>‹#›</a:t>
            </a:fld>
            <a:endParaRPr lang="en-US"/>
          </a:p>
        </p:txBody>
      </p:sp>
    </p:spTree>
    <p:extLst>
      <p:ext uri="{BB962C8B-B14F-4D97-AF65-F5344CB8AC3E}">
        <p14:creationId xmlns:p14="http://schemas.microsoft.com/office/powerpoint/2010/main" val="8822977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7895C-7E4B-7241-8980-01E809FD7526}" type="datetimeFigureOut">
              <a:rPr lang="en-US" smtClean="0"/>
              <a:t>2/12/13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64FF3-8B7C-744E-A460-170291D487CC}" type="slidenum">
              <a:rPr lang="en-US" smtClean="0"/>
              <a:t>‹#›</a:t>
            </a:fld>
            <a:endParaRPr lang="en-US"/>
          </a:p>
        </p:txBody>
      </p:sp>
    </p:spTree>
    <p:extLst>
      <p:ext uri="{BB962C8B-B14F-4D97-AF65-F5344CB8AC3E}">
        <p14:creationId xmlns:p14="http://schemas.microsoft.com/office/powerpoint/2010/main" val="20252701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show that as</a:t>
            </a:r>
            <a:r>
              <a:rPr lang="en-US" baseline="0" dirty="0" smtClean="0"/>
              <a:t> we move carbon from the fossil fuel pool to the atmosphere pool, the atmosphere gets bigger. The biomass pool can only sequester a limited amount of carbon. This means that the carbon in the atmosphere will continue to grow over time, leading to global warming. </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2</a:t>
            </a:fld>
            <a:endParaRPr lang="en-US"/>
          </a:p>
        </p:txBody>
      </p:sp>
    </p:spTree>
    <p:extLst>
      <p:ext uri="{BB962C8B-B14F-4D97-AF65-F5344CB8AC3E}">
        <p14:creationId xmlns:p14="http://schemas.microsoft.com/office/powerpoint/2010/main" val="350824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graph comes</a:t>
            </a:r>
            <a:r>
              <a:rPr lang="en-US" baseline="0" dirty="0" smtClean="0"/>
              <a:t> from the 2013 Draft National Climate Assessment. You can read the entire report here: http://</a:t>
            </a:r>
            <a:r>
              <a:rPr lang="en-US" baseline="0" dirty="0" err="1" smtClean="0"/>
              <a:t>www.globalchange.gov</a:t>
            </a:r>
            <a:r>
              <a:rPr lang="en-US" baseline="0" dirty="0" smtClean="0"/>
              <a:t>/what-we-do/assessment</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3</a:t>
            </a:fld>
            <a:endParaRPr lang="en-US"/>
          </a:p>
        </p:txBody>
      </p:sp>
    </p:spTree>
    <p:extLst>
      <p:ext uri="{BB962C8B-B14F-4D97-AF65-F5344CB8AC3E}">
        <p14:creationId xmlns:p14="http://schemas.microsoft.com/office/powerpoint/2010/main" val="159100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414CF-2D90-E549-92C2-E42C049F601C}" type="datetime1">
              <a:rPr lang="en-US" smtClean="0"/>
              <a:t>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26642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3FDA2-84DD-A544-8DA1-FE61D85F3807}" type="datetime1">
              <a:rPr lang="en-US" smtClean="0"/>
              <a:t>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194741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BB16-60E7-4247-8557-30648737B2D9}" type="datetime1">
              <a:rPr lang="en-US" smtClean="0"/>
              <a:t>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98857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364C2-8DA5-4C4B-9B18-72C47F145E4D}" type="datetime1">
              <a:rPr lang="en-US" smtClean="0"/>
              <a:t>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39275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094B4-126B-2744-8FE6-2D6501839ACB}" type="datetime1">
              <a:rPr lang="en-US" smtClean="0"/>
              <a:t>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106478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2C4301-5E27-964B-B45D-4B2419CAA6AC}" type="datetime1">
              <a:rPr lang="en-US" smtClean="0"/>
              <a:t>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310785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300FE2-9013-394B-9496-3FF1A0EF8FF7}" type="datetime1">
              <a:rPr lang="en-US" smtClean="0"/>
              <a:t>2/12/13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341555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93C24-7ABE-3744-9BFF-543470166BD9}" type="datetime1">
              <a:rPr lang="en-US" smtClean="0"/>
              <a:t>2/12/13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125822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ECE8B-58FE-8E49-BA2F-969ECADAA8BF}" type="datetime1">
              <a:rPr lang="en-US" smtClean="0"/>
              <a:t>2/12/13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21817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5CD40-FAA8-204C-85AF-70E7F7266EF6}" type="datetime1">
              <a:rPr lang="en-US" smtClean="0"/>
              <a:t>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419491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A15BE-AA5D-2246-877A-90951DABC924}" type="datetime1">
              <a:rPr lang="en-US" smtClean="0"/>
              <a:t>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140471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C8810-92F8-F947-A04B-CABF645D5D51}" type="datetime1">
              <a:rPr lang="en-US" smtClean="0"/>
              <a:t>2/12/13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FB0BE-6E93-D74B-B591-CDA2481F351A}" type="slidenum">
              <a:rPr lang="en-US" smtClean="0"/>
              <a:t>‹#›</a:t>
            </a:fld>
            <a:endParaRPr lang="en-US"/>
          </a:p>
        </p:txBody>
      </p:sp>
    </p:spTree>
    <p:extLst>
      <p:ext uri="{BB962C8B-B14F-4D97-AF65-F5344CB8AC3E}">
        <p14:creationId xmlns:p14="http://schemas.microsoft.com/office/powerpoint/2010/main" val="2994495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1161"/>
            <a:ext cx="7772400" cy="856921"/>
          </a:xfrm>
        </p:spPr>
        <p:txBody>
          <a:bodyPr>
            <a:noAutofit/>
          </a:bodyPr>
          <a:lstStyle/>
          <a:p>
            <a:r>
              <a:rPr lang="en-US" sz="4800" dirty="0" smtClean="0">
                <a:latin typeface="Copperplate"/>
                <a:cs typeface="Copperplate"/>
              </a:rPr>
              <a:t>Mitigation Strategies</a:t>
            </a:r>
            <a:br>
              <a:rPr lang="en-US" sz="4800" dirty="0" smtClean="0">
                <a:latin typeface="Copperplate"/>
                <a:cs typeface="Copperplate"/>
              </a:rPr>
            </a:br>
            <a:r>
              <a:rPr lang="en-US" sz="4800" dirty="0" smtClean="0">
                <a:latin typeface="Copperplate"/>
                <a:cs typeface="Copperplate"/>
              </a:rPr>
              <a:t>Lesson </a:t>
            </a:r>
            <a:r>
              <a:rPr lang="en-US" sz="4800" dirty="0">
                <a:latin typeface="Copperplate"/>
                <a:cs typeface="Copperplate"/>
              </a:rPr>
              <a:t>5</a:t>
            </a:r>
            <a:r>
              <a:rPr lang="en-US" sz="4800" dirty="0" smtClean="0">
                <a:latin typeface="Copperplate"/>
                <a:cs typeface="Copperplate"/>
              </a:rPr>
              <a:t> Activity 1</a:t>
            </a:r>
            <a:endParaRPr lang="en-US" sz="4800" dirty="0">
              <a:latin typeface="Copperplate"/>
              <a:cs typeface="Copperplate"/>
            </a:endParaRPr>
          </a:p>
        </p:txBody>
      </p:sp>
      <p:pic>
        <p:nvPicPr>
          <p:cNvPr id="4" name="Picture 3"/>
          <p:cNvPicPr>
            <a:picLocks noChangeAspect="1"/>
          </p:cNvPicPr>
          <p:nvPr/>
        </p:nvPicPr>
        <p:blipFill>
          <a:blip r:embed="rId2"/>
          <a:stretch>
            <a:fillRect/>
          </a:stretch>
        </p:blipFill>
        <p:spPr>
          <a:xfrm>
            <a:off x="972450" y="1693618"/>
            <a:ext cx="7338870" cy="4805077"/>
          </a:xfrm>
          <a:prstGeom prst="rect">
            <a:avLst/>
          </a:prstGeom>
        </p:spPr>
      </p:pic>
      <p:sp>
        <p:nvSpPr>
          <p:cNvPr id="5" name="Slide Number Placeholder 4"/>
          <p:cNvSpPr>
            <a:spLocks noGrp="1"/>
          </p:cNvSpPr>
          <p:nvPr>
            <p:ph type="sldNum" sz="quarter" idx="12"/>
          </p:nvPr>
        </p:nvSpPr>
        <p:spPr/>
        <p:txBody>
          <a:bodyPr/>
          <a:lstStyle/>
          <a:p>
            <a:fld id="{57EFB0BE-6E93-D74B-B591-CDA2481F351A}" type="slidenum">
              <a:rPr lang="en-US" smtClean="0"/>
              <a:t>1</a:t>
            </a:fld>
            <a:endParaRPr lang="en-US"/>
          </a:p>
        </p:txBody>
      </p:sp>
    </p:spTree>
    <p:extLst>
      <p:ext uri="{BB962C8B-B14F-4D97-AF65-F5344CB8AC3E}">
        <p14:creationId xmlns:p14="http://schemas.microsoft.com/office/powerpoint/2010/main" val="2580184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911122" y="3949552"/>
            <a:ext cx="2071358" cy="3273420"/>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2" name="Rectangle 11"/>
          <p:cNvSpPr/>
          <p:nvPr/>
        </p:nvSpPr>
        <p:spPr>
          <a:xfrm rot="16200000">
            <a:off x="5715000" y="3581400"/>
            <a:ext cx="2133602" cy="3809999"/>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3" name="Rectangle 12"/>
          <p:cNvSpPr/>
          <p:nvPr/>
        </p:nvSpPr>
        <p:spPr>
          <a:xfrm rot="16200000">
            <a:off x="5524500" y="571501"/>
            <a:ext cx="2438399" cy="3733800"/>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4" name="Oval 13"/>
          <p:cNvSpPr/>
          <p:nvPr/>
        </p:nvSpPr>
        <p:spPr>
          <a:xfrm rot="16200000">
            <a:off x="1105776" y="1256424"/>
            <a:ext cx="2512850" cy="2590802"/>
          </a:xfrm>
          <a:prstGeom prst="ellipse">
            <a:avLst/>
          </a:prstGeom>
          <a:noFill/>
          <a:ln w="7620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5" name="TextBox 14"/>
          <p:cNvSpPr txBox="1"/>
          <p:nvPr/>
        </p:nvSpPr>
        <p:spPr>
          <a:xfrm>
            <a:off x="152400" y="762000"/>
            <a:ext cx="2025123" cy="611706"/>
          </a:xfrm>
          <a:prstGeom prst="rect">
            <a:avLst/>
          </a:prstGeom>
          <a:noFill/>
        </p:spPr>
        <p:txBody>
          <a:bodyPr wrap="square" lIns="57150" tIns="28575" rIns="57150" bIns="28575" rtlCol="0">
            <a:spAutoFit/>
          </a:bodyPr>
          <a:lstStyle/>
          <a:p>
            <a:pPr algn="ctr"/>
            <a:r>
              <a:rPr lang="en-US" b="1" dirty="0" smtClean="0">
                <a:solidFill>
                  <a:srgbClr val="0000FF"/>
                </a:solidFill>
              </a:rPr>
              <a:t>Atmosphere</a:t>
            </a:r>
          </a:p>
          <a:p>
            <a:pPr algn="ctr"/>
            <a:r>
              <a:rPr lang="en-US" dirty="0" smtClean="0"/>
              <a:t> Inorganic CO</a:t>
            </a:r>
            <a:r>
              <a:rPr lang="en-US" baseline="-25000" dirty="0" smtClean="0"/>
              <a:t>2</a:t>
            </a:r>
            <a:endParaRPr lang="en-US" baseline="-25000" dirty="0"/>
          </a:p>
        </p:txBody>
      </p:sp>
      <p:sp>
        <p:nvSpPr>
          <p:cNvPr id="16" name="TextBox 15"/>
          <p:cNvSpPr txBox="1"/>
          <p:nvPr/>
        </p:nvSpPr>
        <p:spPr>
          <a:xfrm>
            <a:off x="0" y="3810000"/>
            <a:ext cx="2514600" cy="611706"/>
          </a:xfrm>
          <a:prstGeom prst="rect">
            <a:avLst/>
          </a:prstGeom>
          <a:noFill/>
        </p:spPr>
        <p:txBody>
          <a:bodyPr wrap="square" lIns="57150" tIns="28575" rIns="57150" bIns="28575" rtlCol="0">
            <a:spAutoFit/>
          </a:bodyPr>
          <a:lstStyle/>
          <a:p>
            <a:pPr algn="ctr"/>
            <a:r>
              <a:rPr lang="en-US" b="1" dirty="0" smtClean="0">
                <a:solidFill>
                  <a:srgbClr val="008000"/>
                </a:solidFill>
              </a:rPr>
              <a:t>Soil </a:t>
            </a:r>
          </a:p>
          <a:p>
            <a:pPr algn="ctr"/>
            <a:r>
              <a:rPr lang="en-US" dirty="0" smtClean="0"/>
              <a:t>organic carbon</a:t>
            </a:r>
            <a:endParaRPr lang="en-US" dirty="0"/>
          </a:p>
        </p:txBody>
      </p:sp>
      <p:sp>
        <p:nvSpPr>
          <p:cNvPr id="17" name="TextBox 16"/>
          <p:cNvSpPr txBox="1"/>
          <p:nvPr/>
        </p:nvSpPr>
        <p:spPr>
          <a:xfrm>
            <a:off x="5181600" y="533400"/>
            <a:ext cx="3273421" cy="611706"/>
          </a:xfrm>
          <a:prstGeom prst="rect">
            <a:avLst/>
          </a:prstGeom>
          <a:noFill/>
        </p:spPr>
        <p:txBody>
          <a:bodyPr wrap="square" lIns="57150" tIns="28575" rIns="57150" bIns="28575" rtlCol="0">
            <a:spAutoFit/>
          </a:bodyPr>
          <a:lstStyle/>
          <a:p>
            <a:pPr algn="ctr"/>
            <a:r>
              <a:rPr lang="en-US" b="1" dirty="0" smtClean="0">
                <a:solidFill>
                  <a:srgbClr val="008000"/>
                </a:solidFill>
              </a:rPr>
              <a:t>Biomass</a:t>
            </a:r>
          </a:p>
          <a:p>
            <a:pPr algn="ctr"/>
            <a:r>
              <a:rPr lang="en-US" dirty="0" smtClean="0"/>
              <a:t>organic carbon</a:t>
            </a:r>
            <a:endParaRPr lang="en-US" dirty="0"/>
          </a:p>
        </p:txBody>
      </p:sp>
      <p:sp>
        <p:nvSpPr>
          <p:cNvPr id="18" name="TextBox 17"/>
          <p:cNvSpPr txBox="1"/>
          <p:nvPr/>
        </p:nvSpPr>
        <p:spPr>
          <a:xfrm>
            <a:off x="5153426" y="3754523"/>
            <a:ext cx="3132501" cy="611706"/>
          </a:xfrm>
          <a:prstGeom prst="rect">
            <a:avLst/>
          </a:prstGeom>
          <a:noFill/>
        </p:spPr>
        <p:txBody>
          <a:bodyPr wrap="square" lIns="57150" tIns="28575" rIns="57150" bIns="28575" rtlCol="0">
            <a:spAutoFit/>
          </a:bodyPr>
          <a:lstStyle/>
          <a:p>
            <a:pPr algn="ctr"/>
            <a:r>
              <a:rPr lang="en-US" b="1" dirty="0" smtClean="0">
                <a:solidFill>
                  <a:srgbClr val="008000"/>
                </a:solidFill>
              </a:rPr>
              <a:t>Fossil Fuels</a:t>
            </a:r>
          </a:p>
          <a:p>
            <a:pPr algn="ctr"/>
            <a:r>
              <a:rPr lang="en-US" dirty="0"/>
              <a:t>o</a:t>
            </a:r>
            <a:r>
              <a:rPr lang="en-US" dirty="0" smtClean="0"/>
              <a:t>rganic carbon</a:t>
            </a:r>
            <a:endParaRPr lang="en-US" dirty="0"/>
          </a:p>
        </p:txBody>
      </p:sp>
      <p:sp>
        <p:nvSpPr>
          <p:cNvPr id="20" name="Content Placeholder 2"/>
          <p:cNvSpPr txBox="1">
            <a:spLocks/>
          </p:cNvSpPr>
          <p:nvPr/>
        </p:nvSpPr>
        <p:spPr>
          <a:xfrm>
            <a:off x="310091" y="-41969"/>
            <a:ext cx="8595764" cy="8217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smtClean="0">
                <a:latin typeface="Copperplate"/>
                <a:cs typeface="Copperplate"/>
              </a:rPr>
              <a:t>An imbalance in Processes</a:t>
            </a:r>
            <a:endParaRPr lang="en-US" sz="3600" dirty="0">
              <a:latin typeface="Copperplate"/>
              <a:cs typeface="Copperplate"/>
            </a:endParaRPr>
          </a:p>
        </p:txBody>
      </p:sp>
      <p:sp>
        <p:nvSpPr>
          <p:cNvPr id="2" name="Right Arrow 1"/>
          <p:cNvSpPr/>
          <p:nvPr/>
        </p:nvSpPr>
        <p:spPr>
          <a:xfrm>
            <a:off x="2286000" y="1219200"/>
            <a:ext cx="4483565" cy="816384"/>
          </a:xfrm>
          <a:prstGeom prst="rightArrow">
            <a:avLst>
              <a:gd name="adj1" fmla="val 28093"/>
              <a:gd name="adj2" fmla="val 67821"/>
            </a:avLst>
          </a:prstGeom>
          <a:gradFill flip="none" rotWithShape="1">
            <a:gsLst>
              <a:gs pos="0">
                <a:schemeClr val="accent1">
                  <a:shade val="51000"/>
                  <a:satMod val="130000"/>
                  <a:alpha val="51000"/>
                </a:schemeClr>
              </a:gs>
              <a:gs pos="80000">
                <a:schemeClr val="accent1">
                  <a:shade val="93000"/>
                  <a:satMod val="130000"/>
                  <a:alpha val="51000"/>
                </a:schemeClr>
              </a:gs>
              <a:gs pos="100000">
                <a:schemeClr val="accent1">
                  <a:shade val="94000"/>
                  <a:satMod val="135000"/>
                  <a:alpha val="5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2752199">
            <a:off x="2268109" y="3278239"/>
            <a:ext cx="4192736" cy="1723716"/>
          </a:xfrm>
          <a:prstGeom prst="rightArrow">
            <a:avLst>
              <a:gd name="adj1" fmla="val 72696"/>
              <a:gd name="adj2" fmla="val 74818"/>
            </a:avLst>
          </a:prstGeom>
          <a:gradFill flip="none" rotWithShape="1">
            <a:gsLst>
              <a:gs pos="0">
                <a:schemeClr val="accent1">
                  <a:shade val="51000"/>
                  <a:satMod val="130000"/>
                  <a:alpha val="51000"/>
                </a:schemeClr>
              </a:gs>
              <a:gs pos="80000">
                <a:schemeClr val="accent1">
                  <a:shade val="93000"/>
                  <a:satMod val="130000"/>
                  <a:alpha val="51000"/>
                </a:schemeClr>
              </a:gs>
              <a:gs pos="100000">
                <a:schemeClr val="accent1">
                  <a:shade val="94000"/>
                  <a:satMod val="135000"/>
                  <a:alpha val="5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562600" y="4876800"/>
            <a:ext cx="2514600" cy="1323439"/>
          </a:xfrm>
          <a:prstGeom prst="rect">
            <a:avLst/>
          </a:prstGeom>
          <a:noFill/>
        </p:spPr>
        <p:txBody>
          <a:bodyPr wrap="square" rtlCol="0">
            <a:spAutoFit/>
          </a:bodyPr>
          <a:lstStyle/>
          <a:p>
            <a:r>
              <a:rPr lang="en-US" sz="1600" dirty="0" smtClean="0"/>
              <a:t>When we burn fossil fuels in cars and buildings, we move carbon from the fossil fuel pool to the atmosphere pool. </a:t>
            </a:r>
            <a:endParaRPr lang="en-US" sz="1600" dirty="0"/>
          </a:p>
        </p:txBody>
      </p:sp>
      <p:sp>
        <p:nvSpPr>
          <p:cNvPr id="8" name="TextBox 7"/>
          <p:cNvSpPr txBox="1"/>
          <p:nvPr/>
        </p:nvSpPr>
        <p:spPr>
          <a:xfrm>
            <a:off x="609600" y="1473875"/>
            <a:ext cx="2743200" cy="2031325"/>
          </a:xfrm>
          <a:prstGeom prst="rect">
            <a:avLst/>
          </a:prstGeom>
          <a:noFill/>
        </p:spPr>
        <p:txBody>
          <a:bodyPr wrap="square" rtlCol="0">
            <a:spAutoFit/>
          </a:bodyPr>
          <a:lstStyle/>
          <a:p>
            <a:r>
              <a:rPr lang="en-US" dirty="0" smtClean="0"/>
              <a:t>Before the industrial revolution, the carbon in the atmosphere pool maintained a balance between the biomass pool through photosynthesis and cellular respiration.</a:t>
            </a:r>
            <a:endParaRPr lang="en-US" dirty="0"/>
          </a:p>
        </p:txBody>
      </p:sp>
      <p:sp>
        <p:nvSpPr>
          <p:cNvPr id="22" name="TextBox 21"/>
          <p:cNvSpPr txBox="1"/>
          <p:nvPr/>
        </p:nvSpPr>
        <p:spPr>
          <a:xfrm>
            <a:off x="5029200" y="2027872"/>
            <a:ext cx="3581400" cy="1477328"/>
          </a:xfrm>
          <a:prstGeom prst="rect">
            <a:avLst/>
          </a:prstGeom>
          <a:noFill/>
        </p:spPr>
        <p:txBody>
          <a:bodyPr wrap="square" rtlCol="0">
            <a:spAutoFit/>
          </a:bodyPr>
          <a:lstStyle/>
          <a:p>
            <a:r>
              <a:rPr lang="en-US" dirty="0" smtClean="0"/>
              <a:t>However, the biomass pool can only sequester a </a:t>
            </a:r>
            <a:r>
              <a:rPr lang="en-US" b="1" dirty="0" smtClean="0"/>
              <a:t>limited</a:t>
            </a:r>
            <a:r>
              <a:rPr lang="en-US" dirty="0" smtClean="0"/>
              <a:t> amount of carbon. Today, we are adding too much carbon to the atmosphere pool. This causes an imbalance. </a:t>
            </a:r>
            <a:endParaRPr lang="en-US" dirty="0"/>
          </a:p>
        </p:txBody>
      </p:sp>
      <p:sp>
        <p:nvSpPr>
          <p:cNvPr id="9" name="TextBox 8"/>
          <p:cNvSpPr txBox="1"/>
          <p:nvPr/>
        </p:nvSpPr>
        <p:spPr>
          <a:xfrm>
            <a:off x="609600" y="1524000"/>
            <a:ext cx="2667000" cy="2031325"/>
          </a:xfrm>
          <a:prstGeom prst="rect">
            <a:avLst/>
          </a:prstGeom>
          <a:noFill/>
        </p:spPr>
        <p:txBody>
          <a:bodyPr wrap="square" rtlCol="0">
            <a:spAutoFit/>
          </a:bodyPr>
          <a:lstStyle/>
          <a:p>
            <a:r>
              <a:rPr lang="en-US" dirty="0" smtClean="0"/>
              <a:t>As carbon concentrations in the atmosphere continue to rise, so will the global temperatures. What are the results of increasing temperatures for people and the planet?</a:t>
            </a:r>
            <a:endParaRPr lang="en-US" dirty="0"/>
          </a:p>
        </p:txBody>
      </p:sp>
      <p:sp>
        <p:nvSpPr>
          <p:cNvPr id="10" name="TextBox 9"/>
          <p:cNvSpPr txBox="1"/>
          <p:nvPr/>
        </p:nvSpPr>
        <p:spPr>
          <a:xfrm>
            <a:off x="5486400" y="4343400"/>
            <a:ext cx="2743200" cy="2308324"/>
          </a:xfrm>
          <a:prstGeom prst="rect">
            <a:avLst/>
          </a:prstGeom>
          <a:noFill/>
        </p:spPr>
        <p:txBody>
          <a:bodyPr wrap="square" rtlCol="0">
            <a:spAutoFit/>
          </a:bodyPr>
          <a:lstStyle/>
          <a:p>
            <a:r>
              <a:rPr lang="en-US" dirty="0" smtClean="0"/>
              <a:t>If we continue to use fossil fuels at the rates we are using them now, it will be impossible for the planet to maintain the natural balance between the atmosphere and biomass pool. </a:t>
            </a:r>
            <a:endParaRPr lang="en-US" dirty="0"/>
          </a:p>
        </p:txBody>
      </p:sp>
    </p:spTree>
    <p:extLst>
      <p:ext uri="{BB962C8B-B14F-4D97-AF65-F5344CB8AC3E}">
        <p14:creationId xmlns:p14="http://schemas.microsoft.com/office/powerpoint/2010/main" val="1641670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2"/>
                                        </p:tgtEl>
                                      </p:cBhvr>
                                      <p:by x="50000" y="10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4"/>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2000" tmFilter="0, 0; .2, .5; .8, .5; 1, 0"/>
                                        <p:tgtEl>
                                          <p:spTgt spid="13"/>
                                        </p:tgtEl>
                                      </p:cBhvr>
                                    </p:animEffect>
                                    <p:animScale>
                                      <p:cBhvr>
                                        <p:cTn id="40" dur="1000" autoRev="1" fill="hold"/>
                                        <p:tgtEl>
                                          <p:spTgt spid="13"/>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1" nodeType="clickEffect">
                                  <p:stCondLst>
                                    <p:cond delay="0"/>
                                  </p:stCondLst>
                                  <p:childTnLst>
                                    <p:animScale>
                                      <p:cBhvr>
                                        <p:cTn id="50" dur="2000" fill="hold"/>
                                        <p:tgtEl>
                                          <p:spTgt spid="12"/>
                                        </p:tgtEl>
                                      </p:cBhvr>
                                      <p:by x="25000" y="25000"/>
                                    </p:animScale>
                                  </p:childTnLst>
                                </p:cTn>
                              </p:par>
                              <p:par>
                                <p:cTn id="51" presetID="26" presetClass="emph" presetSubtype="0" fill="hold" grpId="1" nodeType="withEffect">
                                  <p:stCondLst>
                                    <p:cond delay="0"/>
                                  </p:stCondLst>
                                  <p:childTnLst>
                                    <p:animEffect transition="out" filter="fade">
                                      <p:cBhvr>
                                        <p:cTn id="52" dur="500" tmFilter="0, 0; .2, .5; .8, .5; 1, 0"/>
                                        <p:tgtEl>
                                          <p:spTgt spid="19"/>
                                        </p:tgtEl>
                                      </p:cBhvr>
                                    </p:animEffect>
                                    <p:animScale>
                                      <p:cBhvr>
                                        <p:cTn id="53" dur="250" autoRev="1" fill="hold"/>
                                        <p:tgtEl>
                                          <p:spTgt spid="19"/>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grpId="1" nodeType="clickEffect">
                                  <p:stCondLst>
                                    <p:cond delay="0"/>
                                  </p:stCondLst>
                                  <p:childTnLst>
                                    <p:animScale>
                                      <p:cBhvr>
                                        <p:cTn id="57" dur="2000" fill="hold"/>
                                        <p:tgtEl>
                                          <p:spTgt spid="14"/>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2"/>
                                        </p:tgtEl>
                                      </p:cBhvr>
                                    </p:animEffect>
                                    <p:animScale>
                                      <p:cBhvr>
                                        <p:cTn id="62" dur="250" autoRev="1" fill="hold"/>
                                        <p:tgtEl>
                                          <p:spTgt spid="2"/>
                                        </p:tgtEl>
                                      </p:cBhvr>
                                      <p:by x="105000" y="105000"/>
                                    </p:animScale>
                                  </p:childTnLst>
                                </p:cTn>
                              </p:par>
                              <p:par>
                                <p:cTn id="63" presetID="26" presetClass="emph" presetSubtype="0" fill="hold" grpId="1" nodeType="withEffect">
                                  <p:stCondLst>
                                    <p:cond delay="0"/>
                                  </p:stCondLst>
                                  <p:childTnLst>
                                    <p:animEffect transition="out" filter="fade">
                                      <p:cBhvr>
                                        <p:cTn id="64" dur="500" tmFilter="0, 0; .2, .5; .8, .5; 1, 0"/>
                                        <p:tgtEl>
                                          <p:spTgt spid="13"/>
                                        </p:tgtEl>
                                      </p:cBhvr>
                                    </p:animEffect>
                                    <p:animScale>
                                      <p:cBhvr>
                                        <p:cTn id="65" dur="250" autoRev="1" fill="hold"/>
                                        <p:tgtEl>
                                          <p:spTgt spid="13"/>
                                        </p:tgtEl>
                                      </p:cBhvr>
                                      <p:by x="105000" y="105000"/>
                                    </p:animScale>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2" grpId="0" animBg="1"/>
      <p:bldP spid="2" grpId="1" animBg="1"/>
      <p:bldP spid="19" grpId="0" animBg="1"/>
      <p:bldP spid="19" grpId="1" animBg="1"/>
      <p:bldP spid="5" grpId="0"/>
      <p:bldP spid="5" grpId="1"/>
      <p:bldP spid="8" grpId="0"/>
      <p:bldP spid="8" grpId="1"/>
      <p:bldP spid="22" grpId="0"/>
      <p:bldP spid="22" grpId="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53" y="254001"/>
            <a:ext cx="8815294" cy="1202072"/>
          </a:xfrm>
        </p:spPr>
        <p:txBody>
          <a:bodyPr>
            <a:noAutofit/>
          </a:bodyPr>
          <a:lstStyle/>
          <a:p>
            <a:pPr marL="0" indent="0" algn="ctr">
              <a:buNone/>
            </a:pPr>
            <a:r>
              <a:rPr lang="en-US" sz="1600" dirty="0" smtClean="0">
                <a:solidFill>
                  <a:srgbClr val="FFFFFF"/>
                </a:solidFill>
                <a:latin typeface="Copperplate"/>
                <a:cs typeface="Copperplate"/>
              </a:rPr>
              <a:t>This is a Chart that shows 2 future scenarios of Carbon emissions about 85 years from now. The purple dot shows the concentration if we reduce carbon emissions by a lot. The red dot shows what will happen if we don’t reduce carbon emissions. What can we do to try to keep carbon concentration low in the future?</a:t>
            </a:r>
          </a:p>
          <a:p>
            <a:pPr marL="0" indent="0" algn="ctr">
              <a:buNone/>
            </a:pPr>
            <a:r>
              <a:rPr lang="en-US" sz="1600" dirty="0" smtClean="0">
                <a:solidFill>
                  <a:srgbClr val="FFFFFF"/>
                </a:solidFill>
                <a:latin typeface="Copperplate"/>
                <a:cs typeface="Copperplate"/>
              </a:rPr>
              <a:t> </a:t>
            </a:r>
            <a:endParaRPr lang="en-US" sz="1600" dirty="0">
              <a:solidFill>
                <a:srgbClr val="FFFFFF"/>
              </a:solidFill>
              <a:latin typeface="Copperplate"/>
              <a:cs typeface="Copperplate"/>
            </a:endParaRPr>
          </a:p>
        </p:txBody>
      </p:sp>
      <p:sp>
        <p:nvSpPr>
          <p:cNvPr id="4" name="Slide Number Placeholder 3"/>
          <p:cNvSpPr>
            <a:spLocks noGrp="1"/>
          </p:cNvSpPr>
          <p:nvPr>
            <p:ph type="sldNum" sz="quarter" idx="12"/>
          </p:nvPr>
        </p:nvSpPr>
        <p:spPr/>
        <p:txBody>
          <a:bodyPr/>
          <a:lstStyle/>
          <a:p>
            <a:fld id="{57EFB0BE-6E93-D74B-B591-CDA2481F351A}" type="slidenum">
              <a:rPr lang="en-US" smtClean="0"/>
              <a:t>3</a:t>
            </a:fld>
            <a:endParaRPr lang="en-US"/>
          </a:p>
        </p:txBody>
      </p:sp>
      <p:sp>
        <p:nvSpPr>
          <p:cNvPr id="14" name="Freeform 13"/>
          <p:cNvSpPr/>
          <p:nvPr/>
        </p:nvSpPr>
        <p:spPr>
          <a:xfrm>
            <a:off x="2667631" y="3433984"/>
            <a:ext cx="1336604" cy="2094251"/>
          </a:xfrm>
          <a:custGeom>
            <a:avLst/>
            <a:gdLst>
              <a:gd name="connsiteX0" fmla="*/ 1336604 w 1336604"/>
              <a:gd name="connsiteY0" fmla="*/ 2525059 h 2525059"/>
              <a:gd name="connsiteX1" fmla="*/ 6840 w 1336604"/>
              <a:gd name="connsiteY1" fmla="*/ 1180353 h 2525059"/>
              <a:gd name="connsiteX2" fmla="*/ 783781 w 1336604"/>
              <a:gd name="connsiteY2" fmla="*/ 0 h 2525059"/>
            </a:gdLst>
            <a:ahLst/>
            <a:cxnLst>
              <a:cxn ang="0">
                <a:pos x="connsiteX0" y="connsiteY0"/>
              </a:cxn>
              <a:cxn ang="0">
                <a:pos x="connsiteX1" y="connsiteY1"/>
              </a:cxn>
              <a:cxn ang="0">
                <a:pos x="connsiteX2" y="connsiteY2"/>
              </a:cxn>
            </a:cxnLst>
            <a:rect l="l" t="t" r="r" b="b"/>
            <a:pathLst>
              <a:path w="1336604" h="2525059">
                <a:moveTo>
                  <a:pt x="1336604" y="2525059"/>
                </a:moveTo>
                <a:cubicBezTo>
                  <a:pt x="717790" y="2063127"/>
                  <a:pt x="98977" y="1601196"/>
                  <a:pt x="6840" y="1180353"/>
                </a:cubicBezTo>
                <a:cubicBezTo>
                  <a:pt x="-85297" y="759510"/>
                  <a:pt x="783781" y="0"/>
                  <a:pt x="783781" y="0"/>
                </a:cubicBezTo>
              </a:path>
            </a:pathLst>
          </a:custGeom>
          <a:ln w="76200" cmpd="sng">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498600" y="1535948"/>
            <a:ext cx="6146800" cy="4622800"/>
          </a:xfrm>
          <a:prstGeom prst="rect">
            <a:avLst/>
          </a:prstGeom>
        </p:spPr>
      </p:pic>
    </p:spTree>
    <p:extLst>
      <p:ext uri="{BB962C8B-B14F-4D97-AF65-F5344CB8AC3E}">
        <p14:creationId xmlns:p14="http://schemas.microsoft.com/office/powerpoint/2010/main" val="1298213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6" y="184992"/>
            <a:ext cx="4138706" cy="517243"/>
          </a:xfrm>
        </p:spPr>
        <p:txBody>
          <a:bodyPr>
            <a:normAutofit fontScale="90000"/>
          </a:bodyPr>
          <a:lstStyle/>
          <a:p>
            <a:r>
              <a:rPr lang="en-US" dirty="0" smtClean="0"/>
              <a:t>Individual Actions</a:t>
            </a:r>
            <a:endParaRPr lang="en-US" dirty="0"/>
          </a:p>
        </p:txBody>
      </p:sp>
      <p:sp>
        <p:nvSpPr>
          <p:cNvPr id="3" name="Content Placeholder 2"/>
          <p:cNvSpPr>
            <a:spLocks noGrp="1"/>
          </p:cNvSpPr>
          <p:nvPr>
            <p:ph idx="1"/>
          </p:nvPr>
        </p:nvSpPr>
        <p:spPr>
          <a:xfrm>
            <a:off x="457200" y="986119"/>
            <a:ext cx="3666565" cy="5140046"/>
          </a:xfrm>
        </p:spPr>
        <p:txBody>
          <a:bodyPr/>
          <a:lstStyle/>
          <a:p>
            <a:r>
              <a:rPr lang="en-US" dirty="0" smtClean="0"/>
              <a:t>Write suggestions here</a:t>
            </a:r>
            <a:endParaRPr lang="en-US" dirty="0"/>
          </a:p>
        </p:txBody>
      </p:sp>
      <p:sp>
        <p:nvSpPr>
          <p:cNvPr id="4" name="Slide Number Placeholder 3"/>
          <p:cNvSpPr>
            <a:spLocks noGrp="1"/>
          </p:cNvSpPr>
          <p:nvPr>
            <p:ph type="sldNum" sz="quarter" idx="12"/>
          </p:nvPr>
        </p:nvSpPr>
        <p:spPr/>
        <p:txBody>
          <a:bodyPr/>
          <a:lstStyle/>
          <a:p>
            <a:fld id="{57EFB0BE-6E93-D74B-B591-CDA2481F351A}" type="slidenum">
              <a:rPr lang="en-US" smtClean="0"/>
              <a:t>4</a:t>
            </a:fld>
            <a:endParaRPr lang="en-US"/>
          </a:p>
        </p:txBody>
      </p:sp>
      <p:sp>
        <p:nvSpPr>
          <p:cNvPr id="5" name="Title 1"/>
          <p:cNvSpPr txBox="1">
            <a:spLocks/>
          </p:cNvSpPr>
          <p:nvPr/>
        </p:nvSpPr>
        <p:spPr>
          <a:xfrm>
            <a:off x="4719917" y="158100"/>
            <a:ext cx="4095377" cy="5441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Societal Actions</a:t>
            </a:r>
            <a:endParaRPr lang="en-US" sz="4000" dirty="0"/>
          </a:p>
        </p:txBody>
      </p:sp>
      <p:sp>
        <p:nvSpPr>
          <p:cNvPr id="6" name="Content Placeholder 2"/>
          <p:cNvSpPr txBox="1">
            <a:spLocks/>
          </p:cNvSpPr>
          <p:nvPr/>
        </p:nvSpPr>
        <p:spPr>
          <a:xfrm>
            <a:off x="5020235" y="986119"/>
            <a:ext cx="3666565" cy="51280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Write suggestions here</a:t>
            </a:r>
            <a:endParaRPr lang="en-US" dirty="0"/>
          </a:p>
        </p:txBody>
      </p:sp>
      <p:cxnSp>
        <p:nvCxnSpPr>
          <p:cNvPr id="8" name="Straight Connector 7"/>
          <p:cNvCxnSpPr/>
          <p:nvPr/>
        </p:nvCxnSpPr>
        <p:spPr>
          <a:xfrm flipH="1">
            <a:off x="4571998" y="409107"/>
            <a:ext cx="44823" cy="57167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73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1609</TotalTime>
  <Words>330</Words>
  <Application>Microsoft Macintosh PowerPoint</Application>
  <PresentationFormat>On-screen Show (4:3)</PresentationFormat>
  <Paragraphs>28</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Mitigation Strategies Lesson 5 Activity 1</vt:lpstr>
      <vt:lpstr>PowerPoint Presentation</vt:lpstr>
      <vt:lpstr>PowerPoint Presentation</vt:lpstr>
      <vt:lpstr>Individual Actions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Energy Systems</dc:title>
  <dc:creator>Hannah Miller</dc:creator>
  <cp:lastModifiedBy>Hannah Miller</cp:lastModifiedBy>
  <cp:revision>336</cp:revision>
  <dcterms:created xsi:type="dcterms:W3CDTF">2012-10-21T02:43:43Z</dcterms:created>
  <dcterms:modified xsi:type="dcterms:W3CDTF">2013-02-12T19:45:26Z</dcterms:modified>
</cp:coreProperties>
</file>